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698" r:id="rId5"/>
  </p:sldMasterIdLst>
  <p:notesMasterIdLst>
    <p:notesMasterId r:id="rId15"/>
  </p:notesMasterIdLst>
  <p:handoutMasterIdLst>
    <p:handoutMasterId r:id="rId16"/>
  </p:handoutMasterIdLst>
  <p:sldIdLst>
    <p:sldId id="265" r:id="rId6"/>
    <p:sldId id="266" r:id="rId7"/>
    <p:sldId id="272" r:id="rId8"/>
    <p:sldId id="273" r:id="rId9"/>
    <p:sldId id="274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1C0E40-34EA-DA0C-9181-768F35F2C384}" name="Tina Renshaw" initials="TR" userId="S::tina.renshaw@esbuk.org::94dc95e1-b3b7-4783-9628-eae13940e46e" providerId="AD"/>
  <p188:author id="{64292760-1B77-CB76-9F05-75DFC0409C48}" name="Anthea Wilson" initials="AW" userId="S::Anthea.Wilson@esbuk.org::f289f84a-f1ae-46ed-b624-bcccc8b1693e" providerId="AD"/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891C"/>
    <a:srgbClr val="C2D821"/>
    <a:srgbClr val="E7141C"/>
    <a:srgbClr val="FBD109"/>
    <a:srgbClr val="C4D820"/>
    <a:srgbClr val="76B64C"/>
    <a:srgbClr val="FD0703"/>
    <a:srgbClr val="C2D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Singleton" userId="b5617037-468c-4599-bb95-db8263542c48" providerId="ADAL" clId="{8E0F883A-E776-443B-980B-3E27377BC2CE}"/>
    <pc:docChg chg="undo custSel modSld">
      <pc:chgData name="Sheena Singleton" userId="b5617037-468c-4599-bb95-db8263542c48" providerId="ADAL" clId="{8E0F883A-E776-443B-980B-3E27377BC2CE}" dt="2024-03-07T13:46:52.781" v="129" actId="20577"/>
      <pc:docMkLst>
        <pc:docMk/>
      </pc:docMkLst>
      <pc:sldChg chg="modSp mod">
        <pc:chgData name="Sheena Singleton" userId="b5617037-468c-4599-bb95-db8263542c48" providerId="ADAL" clId="{8E0F883A-E776-443B-980B-3E27377BC2CE}" dt="2024-03-07T13:41:12.382" v="26" actId="14100"/>
        <pc:sldMkLst>
          <pc:docMk/>
          <pc:sldMk cId="2181119785" sldId="265"/>
        </pc:sldMkLst>
        <pc:spChg chg="mod">
          <ac:chgData name="Sheena Singleton" userId="b5617037-468c-4599-bb95-db8263542c48" providerId="ADAL" clId="{8E0F883A-E776-443B-980B-3E27377BC2CE}" dt="2024-03-07T13:41:12.382" v="26" actId="14100"/>
          <ac:spMkLst>
            <pc:docMk/>
            <pc:sldMk cId="2181119785" sldId="265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8E0F883A-E776-443B-980B-3E27377BC2CE}" dt="2024-03-07T13:42:34.380" v="102" actId="14100"/>
        <pc:sldMkLst>
          <pc:docMk/>
          <pc:sldMk cId="1560548218" sldId="266"/>
        </pc:sldMkLst>
        <pc:spChg chg="mod">
          <ac:chgData name="Sheena Singleton" userId="b5617037-468c-4599-bb95-db8263542c48" providerId="ADAL" clId="{8E0F883A-E776-443B-980B-3E27377BC2CE}" dt="2024-03-07T13:42:34.380" v="102" actId="14100"/>
          <ac:spMkLst>
            <pc:docMk/>
            <pc:sldMk cId="1560548218" sldId="266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8E0F883A-E776-443B-980B-3E27377BC2CE}" dt="2024-03-07T13:44:21.069" v="121" actId="20577"/>
        <pc:sldMkLst>
          <pc:docMk/>
          <pc:sldMk cId="2688109878" sldId="267"/>
        </pc:sldMkLst>
        <pc:spChg chg="mod">
          <ac:chgData name="Sheena Singleton" userId="b5617037-468c-4599-bb95-db8263542c48" providerId="ADAL" clId="{8E0F883A-E776-443B-980B-3E27377BC2CE}" dt="2024-03-07T13:44:21.069" v="121" actId="20577"/>
          <ac:spMkLst>
            <pc:docMk/>
            <pc:sldMk cId="2688109878" sldId="267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8E0F883A-E776-443B-980B-3E27377BC2CE}" dt="2024-03-07T13:31:49.880" v="11" actId="14100"/>
        <pc:sldMkLst>
          <pc:docMk/>
          <pc:sldMk cId="775056606" sldId="269"/>
        </pc:sldMkLst>
        <pc:spChg chg="mod">
          <ac:chgData name="Sheena Singleton" userId="b5617037-468c-4599-bb95-db8263542c48" providerId="ADAL" clId="{8E0F883A-E776-443B-980B-3E27377BC2CE}" dt="2024-03-07T13:31:49.880" v="11" actId="14100"/>
          <ac:spMkLst>
            <pc:docMk/>
            <pc:sldMk cId="775056606" sldId="269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8E0F883A-E776-443B-980B-3E27377BC2CE}" dt="2024-03-07T13:46:42.460" v="125" actId="20577"/>
        <pc:sldMkLst>
          <pc:docMk/>
          <pc:sldMk cId="1094199643" sldId="270"/>
        </pc:sldMkLst>
        <pc:spChg chg="mod">
          <ac:chgData name="Sheena Singleton" userId="b5617037-468c-4599-bb95-db8263542c48" providerId="ADAL" clId="{8E0F883A-E776-443B-980B-3E27377BC2CE}" dt="2024-03-07T13:46:42.460" v="125" actId="20577"/>
          <ac:spMkLst>
            <pc:docMk/>
            <pc:sldMk cId="1094199643" sldId="270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8E0F883A-E776-443B-980B-3E27377BC2CE}" dt="2024-03-07T13:46:52.781" v="129" actId="20577"/>
        <pc:sldMkLst>
          <pc:docMk/>
          <pc:sldMk cId="3885230799" sldId="271"/>
        </pc:sldMkLst>
        <pc:spChg chg="mod">
          <ac:chgData name="Sheena Singleton" userId="b5617037-468c-4599-bb95-db8263542c48" providerId="ADAL" clId="{8E0F883A-E776-443B-980B-3E27377BC2CE}" dt="2024-03-07T13:46:52.781" v="129" actId="20577"/>
          <ac:spMkLst>
            <pc:docMk/>
            <pc:sldMk cId="3885230799" sldId="271"/>
            <ac:spMk id="4" creationId="{1B758FB9-9D8A-6B4F-90F2-BDD3ED420617}"/>
          </ac:spMkLst>
        </pc:spChg>
      </pc:sldChg>
      <pc:sldChg chg="modSp mod">
        <pc:chgData name="Sheena Singleton" userId="b5617037-468c-4599-bb95-db8263542c48" providerId="ADAL" clId="{8E0F883A-E776-443B-980B-3E27377BC2CE}" dt="2024-03-07T13:42:57.797" v="107" actId="14100"/>
        <pc:sldMkLst>
          <pc:docMk/>
          <pc:sldMk cId="379610781" sldId="272"/>
        </pc:sldMkLst>
        <pc:spChg chg="mod">
          <ac:chgData name="Sheena Singleton" userId="b5617037-468c-4599-bb95-db8263542c48" providerId="ADAL" clId="{8E0F883A-E776-443B-980B-3E27377BC2CE}" dt="2024-03-07T13:42:57.797" v="107" actId="14100"/>
          <ac:spMkLst>
            <pc:docMk/>
            <pc:sldMk cId="379610781" sldId="272"/>
            <ac:spMk id="4" creationId="{4E265C66-2030-4021-9C49-ACB60E93EE28}"/>
          </ac:spMkLst>
        </pc:spChg>
      </pc:sldChg>
      <pc:sldChg chg="modSp mod">
        <pc:chgData name="Sheena Singleton" userId="b5617037-468c-4599-bb95-db8263542c48" providerId="ADAL" clId="{8E0F883A-E776-443B-980B-3E27377BC2CE}" dt="2024-03-07T13:43:35.708" v="112" actId="14100"/>
        <pc:sldMkLst>
          <pc:docMk/>
          <pc:sldMk cId="636078567" sldId="273"/>
        </pc:sldMkLst>
        <pc:spChg chg="mod">
          <ac:chgData name="Sheena Singleton" userId="b5617037-468c-4599-bb95-db8263542c48" providerId="ADAL" clId="{8E0F883A-E776-443B-980B-3E27377BC2CE}" dt="2024-03-07T13:43:35.708" v="112" actId="14100"/>
          <ac:spMkLst>
            <pc:docMk/>
            <pc:sldMk cId="636078567" sldId="273"/>
            <ac:spMk id="4" creationId="{BCDE63E7-1D1D-45D0-A842-1EFCC6B1D340}"/>
          </ac:spMkLst>
        </pc:spChg>
      </pc:sldChg>
      <pc:sldChg chg="modSp mod">
        <pc:chgData name="Sheena Singleton" userId="b5617037-468c-4599-bb95-db8263542c48" providerId="ADAL" clId="{8E0F883A-E776-443B-980B-3E27377BC2CE}" dt="2024-03-07T13:44:16.125" v="117" actId="14100"/>
        <pc:sldMkLst>
          <pc:docMk/>
          <pc:sldMk cId="2895070654" sldId="274"/>
        </pc:sldMkLst>
        <pc:spChg chg="mod">
          <ac:chgData name="Sheena Singleton" userId="b5617037-468c-4599-bb95-db8263542c48" providerId="ADAL" clId="{8E0F883A-E776-443B-980B-3E27377BC2CE}" dt="2024-03-07T13:44:16.125" v="117" actId="14100"/>
          <ac:spMkLst>
            <pc:docMk/>
            <pc:sldMk cId="2895070654" sldId="274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2CC628-377B-457E-8762-C0280AE71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721D85-F321-44D8-95F4-891CBB2ECCDB}"/>
              </a:ext>
            </a:extLst>
          </p:cNvPr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88B3D3-F338-4BE5-B8AE-E6D7DF9AA9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82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754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58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880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1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374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01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76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495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575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415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186442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to ESB (International) Level 1 Award in Speech (Grade 2)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to ESB (International) Level 1 Award in Speech (Grade 2)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31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673" r:id="rId13"/>
    <p:sldLayoutId id="2147483684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8352928" cy="72008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Welcome to your ESB Oracy Journey!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6455" y="6184481"/>
            <a:ext cx="4338430" cy="53699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3528" y="1844824"/>
            <a:ext cx="835292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i="1" dirty="0"/>
              <a:t>What is the Level 1 Award in Speech (Grade 2) Speech to Inform?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The ESB Level 1 Award in Speech (Grade 2) will help you to develop your oracy skills, your presentation skills, and build your confidence in self-expression. Specifically, you will clearly structure and communicate information, support ideas and opinions with valid reasons, present a persuasive argument with confidence, and ask appropriate questions to build on the work of others. </a:t>
            </a:r>
          </a:p>
          <a:p>
            <a:pPr>
              <a:spcAft>
                <a:spcPts val="600"/>
              </a:spcAft>
            </a:pPr>
            <a:r>
              <a:rPr lang="en-GB" b="1" i="1" dirty="0"/>
              <a:t>How will it benefit you?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Through this oracy journey, you will develop confident and effective interpersonal and communication skills, which are key for employability, and you can also improve your: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self-esteem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determination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resilience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collaborative working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academic achievement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empathy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learner agency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confidence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sense of identity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92080" y="3946685"/>
            <a:ext cx="3384376" cy="2299344"/>
            <a:chOff x="5292080" y="3955813"/>
            <a:chExt cx="3384376" cy="22993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511166" y="4158208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2E18891-C11A-EDAC-6D4E-FCD8D9AE19E2}"/>
              </a:ext>
            </a:extLst>
          </p:cNvPr>
          <p:cNvSpPr txBox="1"/>
          <p:nvPr/>
        </p:nvSpPr>
        <p:spPr>
          <a:xfrm>
            <a:off x="5401623" y="4182652"/>
            <a:ext cx="3165289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“Completing this ESB Level 1 Award in Speech has helped me become more confident when speaking in public. Before this, I was unsure how to memorise things efficiently and wasn't very comfortable talking in public. Completing this has definitely helped my confidence and will help me in the future if I need to complete interviews or job applications.”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D2AD2-371F-1511-4841-FF507125FF31}"/>
              </a:ext>
            </a:extLst>
          </p:cNvPr>
          <p:cNvGrpSpPr/>
          <p:nvPr/>
        </p:nvGrpSpPr>
        <p:grpSpPr>
          <a:xfrm>
            <a:off x="2515836" y="4237597"/>
            <a:ext cx="2666701" cy="1748364"/>
            <a:chOff x="5292080" y="3955813"/>
            <a:chExt cx="3384376" cy="229934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7730D3F-7043-95C7-F655-DB474E0A3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2836A41-FB14-9BC4-2F75-5FFC19C23890}"/>
                </a:ext>
              </a:extLst>
            </p:cNvPr>
            <p:cNvSpPr txBox="1"/>
            <p:nvPr/>
          </p:nvSpPr>
          <p:spPr>
            <a:xfrm>
              <a:off x="5511166" y="4158208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341A64B-6100-F07A-A46C-5C4FEEF7F325}"/>
              </a:ext>
            </a:extLst>
          </p:cNvPr>
          <p:cNvSpPr txBox="1"/>
          <p:nvPr/>
        </p:nvSpPr>
        <p:spPr>
          <a:xfrm>
            <a:off x="2629312" y="4333746"/>
            <a:ext cx="24397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Having ‘agency’ means you can make choices about your own life and learning - that you feel that you have the power to make changes for yourself, for the wider community and for the world. </a:t>
            </a:r>
          </a:p>
        </p:txBody>
      </p:sp>
      <p:pic>
        <p:nvPicPr>
          <p:cNvPr id="15" name="Picture 14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160BDEC-A32F-3F92-0F08-C644935ECE1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8606"/>
            <a:ext cx="7009151" cy="614576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prstClr val="black"/>
                </a:solidFill>
                <a:latin typeface="Calibri" panose="020F0502020204030204"/>
              </a:rPr>
              <a:t>Welcome to your ESB Oracy Journey</a:t>
            </a:r>
            <a:r>
              <a:rPr lang="en-US" sz="3600" b="1" i="1" dirty="0">
                <a:solidFill>
                  <a:prstClr val="black"/>
                </a:solidFill>
                <a:latin typeface="Calibri" panose="020F0502020204030204"/>
              </a:rPr>
              <a:t>!</a:t>
            </a:r>
            <a:endParaRPr lang="en-US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1" y="6165304"/>
            <a:ext cx="4495981" cy="556173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00895" y="1629877"/>
            <a:ext cx="5493194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b="1" i="1" dirty="0">
                <a:solidFill>
                  <a:prstClr val="black"/>
                </a:solidFill>
              </a:rPr>
              <a:t>What will you actually do in your assessment?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One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Curriculum Talk</a:t>
            </a:r>
            <a:r>
              <a:rPr lang="en-GB" sz="1400" dirty="0">
                <a:solidFill>
                  <a:srgbClr val="E7141C"/>
                </a:solidFill>
              </a:rPr>
              <a:t>: </a:t>
            </a:r>
            <a:r>
              <a:rPr lang="en-GB" sz="1400" dirty="0"/>
              <a:t>deliver a talk with knowledge and enthusiasm on a curriculum topic in any subject using audio/visual material to support your ideas.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Two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Present a News Story: </a:t>
            </a:r>
            <a:r>
              <a:rPr lang="en-GB" sz="1400" dirty="0"/>
              <a:t>adopt the role of a television reporter ‘on the scene’ and present a real news story, past or present, for 2 minutes. 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Three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Present an Argument:</a:t>
            </a:r>
            <a:r>
              <a:rPr lang="en-GB" sz="1400" dirty="0"/>
              <a:t> present an argument about a topical local, national, or global issue and communicate it to the group and the assessor.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Four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Listen, Respond, and Exchange Views:</a:t>
            </a:r>
            <a:r>
              <a:rPr lang="en-GB" sz="1400" dirty="0">
                <a:solidFill>
                  <a:srgbClr val="E7141C"/>
                </a:solidFill>
              </a:rPr>
              <a:t> </a:t>
            </a:r>
            <a:r>
              <a:rPr lang="en-GB" sz="1400" dirty="0"/>
              <a:t>You will listen and respond to questions from the group and the assessor. You should also actively contribute to group discussion, by asking questions and offering comments. </a:t>
            </a:r>
          </a:p>
          <a:p>
            <a:pPr lvl="0">
              <a:spcAft>
                <a:spcPts val="600"/>
              </a:spcAft>
            </a:pPr>
            <a:endParaRPr lang="en-GB" b="1" i="1" dirty="0">
              <a:solidFill>
                <a:prstClr val="black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0E4BA4-62B8-46F5-B2A5-B844B46AB8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109" y="1386898"/>
            <a:ext cx="2368379" cy="1690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59F2C7-AD78-46D6-A0B9-A83C825A36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16724" y="2910260"/>
            <a:ext cx="2488795" cy="165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1857CF-7FFB-48BE-B9C5-D2E477C40A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77" y="4474417"/>
            <a:ext cx="2488795" cy="1690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69ED63-DF7E-E336-C1A8-0781B860D2D6}"/>
              </a:ext>
            </a:extLst>
          </p:cNvPr>
          <p:cNvSpPr txBox="1"/>
          <p:nvPr/>
        </p:nvSpPr>
        <p:spPr>
          <a:xfrm>
            <a:off x="6684884" y="1673182"/>
            <a:ext cx="21616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“It has helped me become a more confident reader and I am now not as shy when it comes to reading in front of people.”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2985A7-41ED-37E0-0857-B3F1276BB098}"/>
              </a:ext>
            </a:extLst>
          </p:cNvPr>
          <p:cNvSpPr txBox="1"/>
          <p:nvPr/>
        </p:nvSpPr>
        <p:spPr>
          <a:xfrm>
            <a:off x="6017005" y="3117679"/>
            <a:ext cx="20882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 have become a more confident speaker and have been given the chance to gain and share information.”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9BA536-9309-0120-0F25-C83A23A2F9D7}"/>
              </a:ext>
            </a:extLst>
          </p:cNvPr>
          <p:cNvSpPr txBox="1"/>
          <p:nvPr/>
        </p:nvSpPr>
        <p:spPr>
          <a:xfrm>
            <a:off x="6475693" y="4639821"/>
            <a:ext cx="22007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/>
              <a:t>“Now we have more confidence speaking in front of people, and we know how to interest others with our tone of voice, and our body language.”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1B10BE22-B802-6807-7DEC-DBE8FD5716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2F7CC-B9DC-41B8-B6AA-16B76DCE8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1036887"/>
            <a:ext cx="8496944" cy="591913"/>
          </a:xfrm>
        </p:spPr>
        <p:txBody>
          <a:bodyPr>
            <a:normAutofit/>
          </a:bodyPr>
          <a:lstStyle/>
          <a:p>
            <a:r>
              <a:rPr lang="en-GB" sz="3200" b="1" i="1"/>
              <a:t>Learning Outcomes and Assessment Criteria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ADB454-593C-4503-9080-A7EDE6379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65C66-2030-4021-9C49-ACB60E93E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0641" y="6194073"/>
            <a:ext cx="4287914" cy="527403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DBED2-FAB8-4355-B417-61362EFE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13182"/>
              </p:ext>
            </p:extLst>
          </p:nvPr>
        </p:nvGraphicFramePr>
        <p:xfrm>
          <a:off x="899591" y="1556792"/>
          <a:ext cx="7344815" cy="45365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0934">
                  <a:extLst>
                    <a:ext uri="{9D8B030D-6E8A-4147-A177-3AD203B41FA5}">
                      <a16:colId xmlns:a16="http://schemas.microsoft.com/office/drawing/2014/main" val="562987741"/>
                    </a:ext>
                  </a:extLst>
                </a:gridCol>
                <a:gridCol w="2455370">
                  <a:extLst>
                    <a:ext uri="{9D8B030D-6E8A-4147-A177-3AD203B41FA5}">
                      <a16:colId xmlns:a16="http://schemas.microsoft.com/office/drawing/2014/main" val="1512024113"/>
                    </a:ext>
                  </a:extLst>
                </a:gridCol>
                <a:gridCol w="4608511">
                  <a:extLst>
                    <a:ext uri="{9D8B030D-6E8A-4147-A177-3AD203B41FA5}">
                      <a16:colId xmlns:a16="http://schemas.microsoft.com/office/drawing/2014/main" val="2493773463"/>
                    </a:ext>
                  </a:extLst>
                </a:gridCol>
              </a:tblGrid>
              <a:tr h="29190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Learning Outcomes</a:t>
                      </a:r>
                    </a:p>
                    <a:p>
                      <a:pPr eaLnBrk="0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The learner will: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Assessment Criteria</a:t>
                      </a:r>
                    </a:p>
                    <a:p>
                      <a:pPr eaLnBrk="0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The learner can: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/>
                </a:tc>
                <a:extLst>
                  <a:ext uri="{0D108BD9-81ED-4DB2-BD59-A6C34878D82A}">
                    <a16:rowId xmlns:a16="http://schemas.microsoft.com/office/drawing/2014/main" val="282965314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 anchor="ctr">
                    <a:solidFill>
                      <a:srgbClr val="E7141C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 a talk in relation to a curriculum topic, using audio and/or visual support.</a:t>
                      </a:r>
                    </a:p>
                  </a:txBody>
                  <a:tcPr marL="51145" marR="51145" marT="0" marB="0" anchor="ctr">
                    <a:solidFill>
                      <a:srgbClr val="E7141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Structure a talk of approximately 4 minutes.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 a talk using notes if necessary.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State information based on own research.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clear or audible voice to communicate information in Standard English.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 an awareness of the audience.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audio and/or visual support.</a:t>
                      </a:r>
                    </a:p>
                  </a:txBody>
                  <a:tcPr marL="51145" marR="51145" marT="0" marB="0" anchor="ctr">
                    <a:solidFill>
                      <a:srgbClr val="E7141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296928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145" marR="51145" marT="0" marB="0"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Present a real-life news story.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 anchor="ctr">
                    <a:solidFill>
                      <a:srgbClr val="FBD10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a news story for approximately 2 minutes.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 the news story.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clear or audible voice to communicate information in Standard English.</a:t>
                      </a:r>
                    </a:p>
                  </a:txBody>
                  <a:tcPr marL="51145" marR="51145" marT="0" marB="0" anchor="ctr">
                    <a:solidFill>
                      <a:srgbClr val="FBD10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629842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145" marR="51145" marT="0" marB="0" anchor="ctr">
                    <a:solidFill>
                      <a:srgbClr val="C2D821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Express an argument about a topical national or local issue.</a:t>
                      </a:r>
                    </a:p>
                  </a:txBody>
                  <a:tcPr marL="51145" marR="51145" marT="0" marB="0" anchor="ctr">
                    <a:solidFill>
                      <a:srgbClr val="C2D82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Introduce the argument.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 the argument.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Summarise the argument.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LcPeriod"/>
                        <a:tabLst/>
                        <a:defRPr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clear or audible voice to communicate information in Standard English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 an awareness of the audience.</a:t>
                      </a:r>
                    </a:p>
                  </a:txBody>
                  <a:tcPr marL="51145" marR="51145" marT="0" marB="0" anchor="ctr">
                    <a:solidFill>
                      <a:srgbClr val="C2D82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762006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145" marR="51145" marT="0" marB="0"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Listen, respond and exchange views.</a:t>
                      </a:r>
                    </a:p>
                  </a:txBody>
                  <a:tcPr marL="51145" marR="51145" marT="0" marB="0" anchor="ctr">
                    <a:solidFill>
                      <a:srgbClr val="F4891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Provide appropriate responses to questions.</a:t>
                      </a:r>
                    </a:p>
                    <a:p>
                      <a:pPr marL="28575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Ask relevant questions based on someone else’s work.</a:t>
                      </a:r>
                    </a:p>
                    <a:p>
                      <a:pPr marL="28575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Offer own views in relation to own or someone else’s work.</a:t>
                      </a:r>
                    </a:p>
                  </a:txBody>
                  <a:tcPr marL="51145" marR="51145" marT="0" marB="0" anchor="ctr">
                    <a:solidFill>
                      <a:srgbClr val="F4891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048752"/>
                  </a:ext>
                </a:extLst>
              </a:tr>
            </a:tbl>
          </a:graphicData>
        </a:graphic>
      </p:graphicFrame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814E9C68-2E12-3D6D-9B3F-A86AF71E7A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7F3B-76CD-4975-A58A-547736C6E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54" y="1079011"/>
            <a:ext cx="7886700" cy="864096"/>
          </a:xfrm>
        </p:spPr>
        <p:txBody>
          <a:bodyPr/>
          <a:lstStyle/>
          <a:p>
            <a:r>
              <a:rPr lang="en-GB" b="1" i="1" dirty="0"/>
              <a:t>How will you be assessed?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47FC3A-04B5-4C40-BA57-A737F6A6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DE63E7-1D1D-45D0-A842-1EFCC6B1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1" y="6356351"/>
            <a:ext cx="4279045" cy="36512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34D9A-F9E7-43C0-993E-2F443B15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0F604-96C9-4EBF-BF1A-04352019BE7F}"/>
              </a:ext>
            </a:extLst>
          </p:cNvPr>
          <p:cNvSpPr txBox="1"/>
          <p:nvPr/>
        </p:nvSpPr>
        <p:spPr>
          <a:xfrm>
            <a:off x="364654" y="1959462"/>
            <a:ext cx="3086100" cy="37856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600" dirty="0"/>
              <a:t>You will present to a minimum group of 4 (suggested number is 6 in total). This permits full interaction for the assessment as a whole. </a:t>
            </a:r>
          </a:p>
          <a:p>
            <a:endParaRPr lang="en-GB" sz="1600" dirty="0"/>
          </a:p>
          <a:p>
            <a:r>
              <a:rPr lang="en-GB" sz="1600" dirty="0"/>
              <a:t>The assessment group should be seated in a horseshoe with the assessor at one end and the speaker in the mouth of the horseshoe.</a:t>
            </a:r>
          </a:p>
          <a:p>
            <a:endParaRPr lang="en-GB" sz="1600" dirty="0"/>
          </a:p>
          <a:p>
            <a:r>
              <a:rPr lang="en-GB" sz="1600" dirty="0"/>
              <a:t>This allows for easy eye contact across the group and ensures the assessor is part of the audience.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85BD83-A18B-867E-09F7-C7115536D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2420888"/>
            <a:ext cx="5219170" cy="2935783"/>
          </a:xfrm>
          <a:prstGeom prst="rect">
            <a:avLst/>
          </a:prstGeom>
        </p:spPr>
      </p:pic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82854CF3-171D-9AAB-AA55-8D794420C2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78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886700" cy="1325563"/>
          </a:xfrm>
        </p:spPr>
        <p:txBody>
          <a:bodyPr/>
          <a:lstStyle/>
          <a:p>
            <a:pPr algn="ctr"/>
            <a:r>
              <a:rPr lang="en-GB" b="1" i="1">
                <a:latin typeface="+mn-lt"/>
              </a:rPr>
              <a:t>The Four Sections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9713" y="6356351"/>
            <a:ext cx="4296800" cy="36512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7C9DB450-5B1E-EB25-3E7C-47E688F446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3"/>
            <a:ext cx="7886700" cy="661720"/>
          </a:xfrm>
        </p:spPr>
        <p:txBody>
          <a:bodyPr>
            <a:normAutofit fontScale="90000"/>
          </a:bodyPr>
          <a:lstStyle/>
          <a:p>
            <a:r>
              <a:rPr lang="en-US" b="1" i="1">
                <a:latin typeface="+mn-lt"/>
              </a:rPr>
              <a:t>Section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9923" y="6356351"/>
            <a:ext cx="4324724" cy="36512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2161" y="1760991"/>
            <a:ext cx="484393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Present a curriculum talk.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During your preparation and delivery of this section, you will: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130" y="2915153"/>
            <a:ext cx="48439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 information succinctly.</a:t>
            </a:r>
            <a:endParaRPr lang="en-GB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Carefully select vocabulary to impart your message.</a:t>
            </a:r>
            <a:endParaRPr lang="en-GB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 a range of tier 1, 2 and 3 vocabularies.</a:t>
            </a:r>
            <a:endParaRPr lang="en-GB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your learner agency by taking ownership of your own learning.</a:t>
            </a:r>
            <a:endParaRPr lang="en-GB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665824"/>
              </p:ext>
            </p:extLst>
          </p:nvPr>
        </p:nvGraphicFramePr>
        <p:xfrm>
          <a:off x="6144647" y="2176480"/>
          <a:ext cx="2260600" cy="133731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704085999"/>
                    </a:ext>
                  </a:extLst>
                </a:gridCol>
              </a:tblGrid>
              <a:tr h="179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Structure and time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5521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Style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938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Voice and Speech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968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Content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755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Visual/Audio Support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07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Audience Awareness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40392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185C076-9064-4386-8605-4BBB79C6DCA2}"/>
              </a:ext>
            </a:extLst>
          </p:cNvPr>
          <p:cNvSpPr txBox="1"/>
          <p:nvPr/>
        </p:nvSpPr>
        <p:spPr>
          <a:xfrm>
            <a:off x="3911473" y="167380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n-GB" sz="1800" b="1" i="1"/>
              <a:t>You will be assessed on: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923606"/>
              </p:ext>
            </p:extLst>
          </p:nvPr>
        </p:nvGraphicFramePr>
        <p:xfrm>
          <a:off x="5638756" y="3896454"/>
          <a:ext cx="3201114" cy="8747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841074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874798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LO1</a:t>
                      </a:r>
                    </a:p>
                  </a:txBody>
                  <a:tcPr marL="68580" marR="68580" marT="0" marB="0" anchor="ctr">
                    <a:solidFill>
                      <a:srgbClr val="E7141C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 a talk in relation to a curriculum topic, using audio and/or visual support.</a:t>
                      </a:r>
                    </a:p>
                  </a:txBody>
                  <a:tcPr marL="51145" marR="51145" marT="0" marB="0" anchor="ctr">
                    <a:solidFill>
                      <a:srgbClr val="E7141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pic>
        <p:nvPicPr>
          <p:cNvPr id="9" name="Picture 8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D973A7BB-1C95-88FF-137D-5E827D64226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36712"/>
            <a:ext cx="7886700" cy="845395"/>
          </a:xfrm>
        </p:spPr>
        <p:txBody>
          <a:bodyPr>
            <a:normAutofit/>
          </a:bodyPr>
          <a:lstStyle/>
          <a:p>
            <a:r>
              <a:rPr lang="en-US" sz="3300" b="1" i="1">
                <a:latin typeface="+mn-lt"/>
              </a:rPr>
              <a:t>Section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0742" y="6356351"/>
            <a:ext cx="3986074" cy="36512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558718"/>
              </p:ext>
            </p:extLst>
          </p:nvPr>
        </p:nvGraphicFramePr>
        <p:xfrm>
          <a:off x="6165074" y="2420888"/>
          <a:ext cx="2260600" cy="68008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3225500867"/>
                    </a:ext>
                  </a:extLst>
                </a:gridCol>
              </a:tblGrid>
              <a:tr h="2266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Planning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774300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Presentation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879865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>
                          <a:effectLst/>
                        </a:rPr>
                        <a:t>Voice and Speech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6109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7771F0F-15F6-4574-9CE3-18C3B0D14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398781"/>
              </p:ext>
            </p:extLst>
          </p:nvPr>
        </p:nvGraphicFramePr>
        <p:xfrm>
          <a:off x="5668189" y="3645024"/>
          <a:ext cx="3167162" cy="8747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807122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874798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LO2</a:t>
                      </a:r>
                    </a:p>
                  </a:txBody>
                  <a:tcPr marL="68580" marR="68580" marT="0" marB="0"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Present a real-life news story.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BD10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185C076-9064-4386-8605-4BBB79C6DCA2}"/>
              </a:ext>
            </a:extLst>
          </p:cNvPr>
          <p:cNvSpPr txBox="1"/>
          <p:nvPr/>
        </p:nvSpPr>
        <p:spPr>
          <a:xfrm>
            <a:off x="3911473" y="167380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n-GB" sz="1800" b="1" i="1"/>
              <a:t>You will be assessed on: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528" y="1509172"/>
            <a:ext cx="517398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Adopt the role of a television reporter ‘on the scene’ and present a real news story, past or present, for 2 minutes.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During your preparation and delivery of this section, you will:</a:t>
            </a:r>
          </a:p>
          <a:p>
            <a:pPr lvl="0">
              <a:spcAft>
                <a:spcPts val="600"/>
              </a:spcAft>
            </a:pPr>
            <a:endParaRPr lang="en-GB" sz="1600" b="1" i="1" dirty="0"/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Tailor your spoken language to suit audience and purpose.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Select and organise ideas, facts and key points.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Use evidence and quotations to support and emphasise your ideas. 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Adopt a role and adapt your intonation, tone, volume and movement to match.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Explore a range of past and present events.</a:t>
            </a:r>
          </a:p>
          <a:p>
            <a:pPr lvl="0">
              <a:spcAft>
                <a:spcPts val="600"/>
              </a:spcAft>
            </a:pPr>
            <a:endParaRPr lang="en-GB" sz="1200" b="1" i="1" dirty="0">
              <a:solidFill>
                <a:srgbClr val="E7141C"/>
              </a:solidFill>
            </a:endParaRPr>
          </a:p>
        </p:txBody>
      </p:sp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77C24C02-7749-D640-2D3A-52F78093D0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056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16574"/>
            <a:ext cx="7886700" cy="1325563"/>
          </a:xfrm>
        </p:spPr>
        <p:txBody>
          <a:bodyPr/>
          <a:lstStyle/>
          <a:p>
            <a:r>
              <a:rPr lang="en-US" b="1" i="1">
                <a:latin typeface="+mn-lt"/>
              </a:rPr>
              <a:t>Section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2066" y="6356351"/>
            <a:ext cx="4252404" cy="36512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971743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Present an argument about a topical local, national, or global issue and communicate it to the group and the assessor.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573807"/>
            <a:ext cx="489654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i="1" dirty="0"/>
              <a:t>During your preparation and delivery of this section, you will: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Navigate your own sense of morality and practise taking your place as a citizens with a voice capable of creating change.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Explore contemporary issues that you feel passionately about.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Learn how successful speakers use pause, gesture, rhetorical devices, and emphasis.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Develop your own writing and speaking skills.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688197"/>
              </p:ext>
            </p:extLst>
          </p:nvPr>
        </p:nvGraphicFramePr>
        <p:xfrm>
          <a:off x="6199832" y="2372866"/>
          <a:ext cx="2260600" cy="120015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429677028"/>
                    </a:ext>
                  </a:extLst>
                </a:gridCol>
              </a:tblGrid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Introduction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60040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Support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65329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Summary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6878556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Voice and Speech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713422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Audience Awareness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502775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902323"/>
              </p:ext>
            </p:extLst>
          </p:nvPr>
        </p:nvGraphicFramePr>
        <p:xfrm>
          <a:off x="5724128" y="3789040"/>
          <a:ext cx="3096344" cy="11521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1607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684737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LO3</a:t>
                      </a:r>
                    </a:p>
                  </a:txBody>
                  <a:tcPr marL="68580" marR="68580" marT="0" marB="0" anchor="ctr">
                    <a:solidFill>
                      <a:srgbClr val="C2D821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Express an argument about a topical national or local issue.</a:t>
                      </a:r>
                    </a:p>
                  </a:txBody>
                  <a:tcPr marL="51145" marR="51145" marT="0" marB="0" anchor="ctr">
                    <a:solidFill>
                      <a:srgbClr val="C2D82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pic>
        <p:nvPicPr>
          <p:cNvPr id="9" name="Picture 8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4B97B95-39D7-A9AC-3947-FD3BE53901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99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16574"/>
            <a:ext cx="7886700" cy="1325563"/>
          </a:xfrm>
        </p:spPr>
        <p:txBody>
          <a:bodyPr/>
          <a:lstStyle/>
          <a:p>
            <a:r>
              <a:rPr lang="en-US" b="1" i="1">
                <a:latin typeface="+mn-lt"/>
              </a:rPr>
              <a:t>Section 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48397" y="6356351"/>
            <a:ext cx="4057094" cy="365125"/>
          </a:xfrm>
        </p:spPr>
        <p:txBody>
          <a:bodyPr/>
          <a:lstStyle/>
          <a:p>
            <a:r>
              <a:rPr lang="en-GB" dirty="0"/>
              <a:t>ESB-RES-C225</a:t>
            </a:r>
          </a:p>
          <a:p>
            <a:r>
              <a:rPr lang="en-GB" dirty="0"/>
              <a:t>L1G2-Speech to Inform-1.1-PPT-Introduction to ESB International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971743"/>
            <a:ext cx="842493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>
                <a:solidFill>
                  <a:srgbClr val="E7141C"/>
                </a:solidFill>
              </a:rPr>
              <a:t>Participate in a group discussion, joining in with comments and questions.</a:t>
            </a:r>
          </a:p>
          <a:p>
            <a:pPr>
              <a:spcAft>
                <a:spcPts val="600"/>
              </a:spcAft>
            </a:pPr>
            <a:r>
              <a:rPr lang="en-GB" sz="1600" b="1" i="1"/>
              <a:t>During your preparation for and participation in this section, you will:</a:t>
            </a:r>
            <a:r>
              <a:rPr lang="en-GB" sz="1600" b="1" i="1">
                <a:solidFill>
                  <a:srgbClr val="E7141C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852936"/>
            <a:ext cx="489654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/>
              <a:t>Develop higher-order questioning and thinking skills.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/>
              <a:t>Learn more about peers and gain appreciation and respect for their points of view.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/>
              <a:t>Build turn-taking and discussion skills.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/>
              <a:t>Feel ownership of your material and gain confidence in your responses.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252688"/>
              </p:ext>
            </p:extLst>
          </p:nvPr>
        </p:nvGraphicFramePr>
        <p:xfrm>
          <a:off x="6460293" y="2810945"/>
          <a:ext cx="2260600" cy="777687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653741870"/>
                    </a:ext>
                  </a:extLst>
                </a:gridCol>
              </a:tblGrid>
              <a:tr h="25922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Responding to Questions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0354107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Asking Questions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171674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Contributing to the Discussion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00236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398980"/>
              </p:ext>
            </p:extLst>
          </p:nvPr>
        </p:nvGraphicFramePr>
        <p:xfrm>
          <a:off x="5672708" y="3980850"/>
          <a:ext cx="3139262" cy="110433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4525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684737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1104334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LO4</a:t>
                      </a:r>
                    </a:p>
                  </a:txBody>
                  <a:tcPr marL="51145" marR="51145" marT="0" marB="0"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Listen, respond and exchange views.</a:t>
                      </a:r>
                    </a:p>
                  </a:txBody>
                  <a:tcPr marL="51145" marR="51145" marT="0" marB="0" anchor="ctr">
                    <a:solidFill>
                      <a:srgbClr val="F4891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990A37FC-5890-CAAA-41BA-49861459DD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23079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B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4B745F-5A08-4F30-A01F-043A6E081B17}">
  <ds:schemaRefs>
    <ds:schemaRef ds:uri="010c06fb-adfb-4972-b43b-36d810ddac6c"/>
    <ds:schemaRef ds:uri="0e08f774-c844-414b-8174-1931542ea424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14108A5-3FF7-46A2-8C2E-D920B22F77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CC95E0-BCE5-4594-940E-FCB4A47EAE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1230</Words>
  <Application>Microsoft Office PowerPoint</Application>
  <PresentationFormat>On-screen Show (4:3)</PresentationFormat>
  <Paragraphs>159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Custom Design</vt:lpstr>
      <vt:lpstr>Office Theme</vt:lpstr>
      <vt:lpstr>Welcome to your ESB Oracy Journey!</vt:lpstr>
      <vt:lpstr>Welcome to your ESB Oracy Journey!</vt:lpstr>
      <vt:lpstr>Learning Outcomes and Assessment Criteria </vt:lpstr>
      <vt:lpstr>How will you be assessed?</vt:lpstr>
      <vt:lpstr>The Four Sections</vt:lpstr>
      <vt:lpstr>Section 1</vt:lpstr>
      <vt:lpstr>Section 2</vt:lpstr>
      <vt:lpstr>Section 3</vt:lpstr>
      <vt:lpstr>Section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5</cp:revision>
  <dcterms:created xsi:type="dcterms:W3CDTF">2014-08-12T18:49:29Z</dcterms:created>
  <dcterms:modified xsi:type="dcterms:W3CDTF">2024-03-07T13:46:58Z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8300</vt:r8>
  </property>
  <property fmtid="{D5CDD505-2E9C-101B-9397-08002B2CF9AE}" pid="4" name="MediaServiceImageTags">
    <vt:lpwstr/>
  </property>
</Properties>
</file>